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3" r:id="rId4"/>
    <p:sldId id="259" r:id="rId5"/>
    <p:sldId id="270" r:id="rId6"/>
    <p:sldId id="271" r:id="rId7"/>
    <p:sldId id="258" r:id="rId8"/>
    <p:sldId id="272" r:id="rId9"/>
    <p:sldId id="273" r:id="rId10"/>
    <p:sldId id="260" r:id="rId11"/>
    <p:sldId id="274" r:id="rId12"/>
    <p:sldId id="275" r:id="rId13"/>
    <p:sldId id="276" r:id="rId14"/>
    <p:sldId id="264" r:id="rId15"/>
    <p:sldId id="261" r:id="rId16"/>
    <p:sldId id="277" r:id="rId17"/>
    <p:sldId id="262" r:id="rId18"/>
    <p:sldId id="265" r:id="rId19"/>
    <p:sldId id="279" r:id="rId20"/>
    <p:sldId id="278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660"/>
  </p:normalViewPr>
  <p:slideViewPr>
    <p:cSldViewPr>
      <p:cViewPr varScale="1">
        <p:scale>
          <a:sx n="69" d="100"/>
          <a:sy n="69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7772400" cy="839161"/>
          </a:xfrm>
        </p:spPr>
        <p:txBody>
          <a:bodyPr/>
          <a:lstStyle/>
          <a:p>
            <a:pPr algn="l"/>
            <a:r>
              <a:rPr lang="en-US" dirty="0" smtClean="0"/>
              <a:t>The Road to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7772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Part 1: The Rise of Totalitarianism</a:t>
            </a:r>
            <a:br>
              <a:rPr lang="en-US" dirty="0" smtClean="0"/>
            </a:br>
            <a:r>
              <a:rPr lang="en-US" dirty="0" smtClean="0"/>
              <a:t>Part 2: From Isolation to Involvement</a:t>
            </a:r>
            <a:br>
              <a:rPr lang="en-US" dirty="0" smtClean="0"/>
            </a:br>
            <a:r>
              <a:rPr lang="en-US" dirty="0" smtClean="0"/>
              <a:t>Part 3: The Giant Awakens</a:t>
            </a:r>
            <a:endParaRPr lang="en-US" dirty="0"/>
          </a:p>
        </p:txBody>
      </p:sp>
      <p:pic>
        <p:nvPicPr>
          <p:cNvPr id="13314" name="Picture 2" descr="http://www.lwfaam.net/images/index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286000"/>
            <a:ext cx="5235299" cy="4158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8380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After the end of World War I, </a:t>
            </a:r>
            <a:br>
              <a:rPr lang="en-US" sz="2400" dirty="0" smtClean="0"/>
            </a:br>
            <a:r>
              <a:rPr lang="en-US" sz="2400" dirty="0" smtClean="0"/>
              <a:t>                            Germany has many, many problems.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2098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 Owes a ton of </a:t>
            </a:r>
            <a:r>
              <a:rPr lang="en-US" sz="2800" dirty="0" smtClean="0">
                <a:solidFill>
                  <a:srgbClr val="FF0000"/>
                </a:solidFill>
              </a:rPr>
              <a:t>indemnities</a:t>
            </a:r>
            <a:r>
              <a:rPr lang="en-US" sz="2800" dirty="0" smtClean="0"/>
              <a:t>. 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 New Weimar government was unpopular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 Public anger over Versailles Treaty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Hyperinflation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  <p:pic>
        <p:nvPicPr>
          <p:cNvPr id="23556" name="Picture 4" descr="http://moneytipcentral.com/wp-content/uploads/2009/03/children-playing-with-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657600"/>
            <a:ext cx="2362200" cy="2800895"/>
          </a:xfrm>
          <a:prstGeom prst="rect">
            <a:avLst/>
          </a:prstGeom>
          <a:noFill/>
        </p:spPr>
      </p:pic>
      <p:pic>
        <p:nvPicPr>
          <p:cNvPr id="23560" name="Picture 8" descr="Wheelbarrow of cash in Weimar Germany during hyperinf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2590800" cy="2162659"/>
          </a:xfrm>
          <a:prstGeom prst="rect">
            <a:avLst/>
          </a:prstGeom>
          <a:noFill/>
        </p:spPr>
      </p:pic>
      <p:pic>
        <p:nvPicPr>
          <p:cNvPr id="23558" name="Picture 6" descr="http://www.globalresearch.ca/coverStoryPictures/15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267200"/>
            <a:ext cx="4114800" cy="2428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Many anti-democratic, right-wing political groups become popular. One of these groups is the </a:t>
            </a:r>
            <a:r>
              <a:rPr lang="en-US" sz="2400" b="1" dirty="0" smtClean="0">
                <a:solidFill>
                  <a:srgbClr val="FF0000"/>
                </a:solidFill>
              </a:rPr>
              <a:t>Nazi Party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22098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young Bavarian WWI veteran, </a:t>
            </a:r>
            <a:r>
              <a:rPr lang="en-US" sz="2400" dirty="0" smtClean="0">
                <a:solidFill>
                  <a:srgbClr val="FF0000"/>
                </a:solidFill>
              </a:rPr>
              <a:t>Adolf Hitler</a:t>
            </a:r>
            <a:r>
              <a:rPr lang="en-US" sz="2400" dirty="0" smtClean="0"/>
              <a:t>, joins the party and rises to power quickly.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3124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attempts to emulate Mussolini’s success, and attempts to lead Coup d'état. The “Beer Hall Putsch” fails, and Hitler is jailed.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44958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While in prison, he writes </a:t>
            </a:r>
            <a:r>
              <a:rPr lang="en-US" sz="2400" i="1" dirty="0" smtClean="0">
                <a:solidFill>
                  <a:srgbClr val="FF0000"/>
                </a:solidFill>
              </a:rPr>
              <a:t>Mein </a:t>
            </a:r>
            <a:r>
              <a:rPr lang="en-US" sz="2400" i="1" dirty="0" err="1" smtClean="0">
                <a:solidFill>
                  <a:srgbClr val="FF0000"/>
                </a:solidFill>
              </a:rPr>
              <a:t>Kampf</a:t>
            </a:r>
            <a:r>
              <a:rPr lang="en-US" sz="2400" dirty="0" smtClean="0"/>
              <a:t>, (“My Struggle”)</a:t>
            </a:r>
            <a:endParaRPr lang="en-US" sz="2400" dirty="0"/>
          </a:p>
        </p:txBody>
      </p:sp>
      <p:pic>
        <p:nvPicPr>
          <p:cNvPr id="31746" name="Picture 2" descr="http://t0.gstatic.com/images?q=tbn:ANd9GcSBJ8l_ZYd4TgGfW31S62flzLA1e26p9MgoK35R_wRwSjbOQlBN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1724025" cy="2647951"/>
          </a:xfrm>
          <a:prstGeom prst="rect">
            <a:avLst/>
          </a:prstGeom>
          <a:noFill/>
        </p:spPr>
      </p:pic>
      <p:pic>
        <p:nvPicPr>
          <p:cNvPr id="31748" name="Picture 4" descr="http://www.interestingworldfacts.com/wp-content/uploads/2010/12/boo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1828800" cy="26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Mein </a:t>
            </a:r>
            <a:r>
              <a:rPr lang="en-US" sz="2400" b="1" dirty="0" err="1" smtClean="0"/>
              <a:t>Kampf</a:t>
            </a:r>
            <a:r>
              <a:rPr lang="en-US" sz="2400" b="1" dirty="0" smtClean="0"/>
              <a:t> lays out Hitler’s political philosophy.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18288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German Jews are responsible for Germany’s defeat in WWI. (“Stabbed in the Back” myth)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2819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Parliamentary democracy is a failure.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3505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Communism and Socialism are existential threats to Germany. </a:t>
            </a:r>
            <a:endParaRPr lang="en-US" sz="2400" dirty="0"/>
          </a:p>
        </p:txBody>
      </p:sp>
      <p:pic>
        <p:nvPicPr>
          <p:cNvPr id="31748" name="Picture 4" descr="http://www.interestingworldfacts.com/wp-content/uploads/2010/12/boo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1828800" cy="267163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38200" y="4572000"/>
            <a:ext cx="7462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F0"/>
                </a:solidFill>
              </a:rPr>
              <a:t>The book was very popular, and it made Adolf Hitler into a national political figure.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1933, Adolf Hitler is made Chancellor of Germany.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1828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Consolidated all power in Nazi hands.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2362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Used “</a:t>
            </a:r>
            <a:r>
              <a:rPr lang="en-US" sz="2400" dirty="0" smtClean="0">
                <a:solidFill>
                  <a:srgbClr val="FF0000"/>
                </a:solidFill>
              </a:rPr>
              <a:t>Brown Shirts</a:t>
            </a:r>
            <a:r>
              <a:rPr lang="en-US" sz="2400" dirty="0" smtClean="0"/>
              <a:t>” to create unrest.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2819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Banned other political parties.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3733800"/>
            <a:ext cx="746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00B0F0"/>
                </a:solidFill>
              </a:rPr>
              <a:t>Despite this, Hitler was popular with many! </a:t>
            </a:r>
            <a:endParaRPr lang="en-US" sz="2400" b="1" i="1" u="sng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3276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Creates a secret police.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4191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Remilitarization ends Germany’s depression.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4648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State controlled media &amp; education systems.</a:t>
            </a:r>
            <a:endParaRPr lang="en-US" sz="2400" dirty="0"/>
          </a:p>
        </p:txBody>
      </p:sp>
      <p:pic>
        <p:nvPicPr>
          <p:cNvPr id="32770" name="Picture 2" descr="http://t1.gstatic.com/images?q=tbn:bnfRcEC_Sua0XM:http://gribbitonline.com/wp-content/uploads/2010/11/NAZI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2619375" cy="1743076"/>
          </a:xfrm>
          <a:prstGeom prst="rect">
            <a:avLst/>
          </a:prstGeom>
          <a:noFill/>
        </p:spPr>
      </p:pic>
      <p:pic>
        <p:nvPicPr>
          <p:cNvPr id="32772" name="Picture 4" descr="http://www.history.ucsb.edu/faculty/marcuse/classes/133p/133p04papers/133p04papimg/hitleryouth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572000"/>
            <a:ext cx="2286000" cy="219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Begins in Asia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Empire of Japan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“Greater East Asia Co-Prosperity Sphere”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Lacks raw materials needed for industry</a:t>
            </a:r>
          </a:p>
          <a:p>
            <a:pPr lvl="1"/>
            <a:r>
              <a:rPr lang="en-US" dirty="0" smtClean="0"/>
              <a:t>Oil</a:t>
            </a:r>
          </a:p>
          <a:p>
            <a:pPr lvl="1"/>
            <a:r>
              <a:rPr lang="en-US" dirty="0" smtClean="0"/>
              <a:t>Rubber</a:t>
            </a:r>
          </a:p>
          <a:p>
            <a:r>
              <a:rPr lang="en-US" dirty="0" smtClean="0"/>
              <a:t>The only industrialized Asian nation</a:t>
            </a:r>
          </a:p>
          <a:p>
            <a:r>
              <a:rPr lang="en-US" dirty="0" smtClean="0"/>
              <a:t>Believe they have been treated unfairly by European nations</a:t>
            </a:r>
          </a:p>
          <a:p>
            <a:r>
              <a:rPr lang="en-US" dirty="0" smtClean="0"/>
              <a:t>Army and Navy control foreign policy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1" y="1444294"/>
            <a:ext cx="4572000" cy="394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Japanese see themselves </a:t>
            </a:r>
            <a:r>
              <a:rPr lang="en-US" smtClean="0"/>
              <a:t>as rightful </a:t>
            </a:r>
            <a:r>
              <a:rPr lang="en-US" dirty="0" smtClean="0"/>
              <a:t>leaders of Asia &amp; the Pacific Islands</a:t>
            </a:r>
          </a:p>
          <a:p>
            <a:r>
              <a:rPr lang="en-US" dirty="0" smtClean="0"/>
              <a:t>Already control Korea and Taiwan</a:t>
            </a:r>
          </a:p>
          <a:p>
            <a:r>
              <a:rPr lang="en-US" dirty="0" smtClean="0"/>
              <a:t>Occupies Manchuria in 1931</a:t>
            </a:r>
          </a:p>
          <a:p>
            <a:r>
              <a:rPr lang="en-US" dirty="0" smtClean="0"/>
              <a:t>Invades China in 1937</a:t>
            </a:r>
          </a:p>
          <a:p>
            <a:pPr lvl="1"/>
            <a:r>
              <a:rPr lang="en-US" dirty="0" smtClean="0"/>
              <a:t>“Rape of Nanjing”</a:t>
            </a:r>
          </a:p>
          <a:p>
            <a:r>
              <a:rPr lang="en-US" dirty="0" smtClean="0"/>
              <a:t>The US &amp; European nations don’t get involved</a:t>
            </a:r>
          </a:p>
          <a:p>
            <a:endParaRPr lang="en-US" dirty="0"/>
          </a:p>
        </p:txBody>
      </p:sp>
      <p:pic>
        <p:nvPicPr>
          <p:cNvPr id="19458" name="Picture 2" descr="File:Manchukuo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038600" cy="4901754"/>
          </a:xfrm>
          <a:prstGeom prst="rect">
            <a:avLst/>
          </a:prstGeom>
          <a:noFill/>
        </p:spPr>
      </p:pic>
      <p:pic>
        <p:nvPicPr>
          <p:cNvPr id="19462" name="Picture 6" descr="Japanese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4343400" cy="2740458"/>
          </a:xfrm>
          <a:prstGeom prst="rect">
            <a:avLst/>
          </a:prstGeom>
          <a:noFill/>
        </p:spPr>
      </p:pic>
      <p:pic>
        <p:nvPicPr>
          <p:cNvPr id="10" name="Picture 8" descr="http://t0.gstatic.com/images?q=tbn:ANd9GcS_oP_QzS0U3FyR5MWYwM7ICKEchIcoZn2l8aMYZQFJkk6gCz06D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962400"/>
            <a:ext cx="4343400" cy="265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Begins in Europe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Spanish Civil War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Appeasement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Right-wing, Fascist “Nationalists” supported by Germany.</a:t>
            </a:r>
          </a:p>
          <a:p>
            <a:r>
              <a:rPr lang="en-US" dirty="0" smtClean="0"/>
              <a:t>Republican government supported by USSR. (Soviet Union)</a:t>
            </a:r>
          </a:p>
          <a:p>
            <a:r>
              <a:rPr lang="en-US" dirty="0" smtClean="0"/>
              <a:t>US, Britain, &amp; France remain neutral</a:t>
            </a:r>
          </a:p>
          <a:p>
            <a:r>
              <a:rPr lang="en-US" dirty="0" smtClean="0"/>
              <a:t>“Test Run” for WWII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194175" cy="3941763"/>
          </a:xfrm>
        </p:spPr>
        <p:txBody>
          <a:bodyPr/>
          <a:lstStyle/>
          <a:p>
            <a:r>
              <a:rPr lang="en-US" dirty="0" smtClean="0"/>
              <a:t>Hitler claims the need for </a:t>
            </a:r>
            <a:r>
              <a:rPr lang="en-US" i="1" dirty="0" smtClean="0">
                <a:solidFill>
                  <a:srgbClr val="FF0000"/>
                </a:solidFill>
              </a:rPr>
              <a:t>Lebensraum</a:t>
            </a:r>
          </a:p>
          <a:p>
            <a:r>
              <a:rPr lang="en-US" dirty="0" smtClean="0"/>
              <a:t>Annexes Austria</a:t>
            </a:r>
          </a:p>
          <a:p>
            <a:r>
              <a:rPr lang="en-US" dirty="0" smtClean="0"/>
              <a:t>Takes over German-speaking areas of Czechoslovakia</a:t>
            </a:r>
          </a:p>
          <a:p>
            <a:r>
              <a:rPr lang="en-US" dirty="0" smtClean="0"/>
              <a:t>Mussolini invades Ethiopia</a:t>
            </a:r>
          </a:p>
          <a:p>
            <a:r>
              <a:rPr lang="en-US" dirty="0" smtClean="0"/>
              <a:t>England &amp; France do nothing</a:t>
            </a:r>
          </a:p>
          <a:p>
            <a:endParaRPr lang="en-US" dirty="0"/>
          </a:p>
        </p:txBody>
      </p:sp>
      <p:pic>
        <p:nvPicPr>
          <p:cNvPr id="9218" name="Picture 2" descr="http://communitas.princeton.edu/blogs/wri152-3/nbisaria/fran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277530" cy="5257800"/>
          </a:xfrm>
          <a:prstGeom prst="rect">
            <a:avLst/>
          </a:prstGeom>
          <a:noFill/>
        </p:spPr>
      </p:pic>
      <p:pic>
        <p:nvPicPr>
          <p:cNvPr id="9220" name="Picture 4" descr="http://www.standlikearock.net/wp-content/uploads/2010/05/chamberl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1"/>
            <a:ext cx="417195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 September 1939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invades Poland </a:t>
            </a:r>
            <a:endParaRPr lang="en-US" dirty="0"/>
          </a:p>
        </p:txBody>
      </p:sp>
      <p:pic>
        <p:nvPicPr>
          <p:cNvPr id="34820" name="Picture 4" descr="http://cdn.dipity.com/uploads/events/d9fd38e1ef30383d01c4b7b13adf7b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3848100" cy="2257426"/>
          </a:xfrm>
          <a:prstGeom prst="rect">
            <a:avLst/>
          </a:prstGeom>
          <a:noFill/>
        </p:spPr>
      </p:pic>
      <p:pic>
        <p:nvPicPr>
          <p:cNvPr id="34828" name="Picture 12" descr="http://1.bp.blogspot.com/_Cx5YSp-ghS8/TQvCuMP7ejI/AAAAAAAAJps/bu1C6mtTfUE/s1600/Germany%2Binvades%2BPo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971800"/>
            <a:ext cx="4314825" cy="3581400"/>
          </a:xfrm>
          <a:prstGeom prst="rect">
            <a:avLst/>
          </a:prstGeom>
          <a:noFill/>
        </p:spPr>
      </p:pic>
      <p:pic>
        <p:nvPicPr>
          <p:cNvPr id="34826" name="Picture 10" descr="http://www.ushmm.org/lcmedia/film/wlc/image/dfi0743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962400"/>
            <a:ext cx="2971800" cy="2228850"/>
          </a:xfrm>
          <a:prstGeom prst="rect">
            <a:avLst/>
          </a:prstGeom>
          <a:noFill/>
        </p:spPr>
      </p:pic>
      <p:pic>
        <p:nvPicPr>
          <p:cNvPr id="34824" name="Picture 8" descr="http://www.historycentral.com/Europe/InvadesPol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371600"/>
            <a:ext cx="3000375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76" y="1059712"/>
            <a:ext cx="4383024" cy="1828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Part Two: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86200" y="2971800"/>
            <a:ext cx="4913313" cy="14548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United States:</a:t>
            </a:r>
            <a:br>
              <a:rPr lang="en-US" sz="2800" dirty="0" smtClean="0"/>
            </a:br>
            <a:r>
              <a:rPr lang="en-US" sz="2800" dirty="0" smtClean="0"/>
              <a:t>Isolation to Involvement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“This nation will remain a neutral nation, but I cannot ask that every American remain neutral in thought as well.”</a:t>
            </a:r>
          </a:p>
          <a:p>
            <a:r>
              <a:rPr lang="en-US" dirty="0" smtClean="0"/>
              <a:t>Franklin D. Roosevelt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September 3, 1939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Isolationism Becomes Difficult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Relations with Japan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German Diplomacy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152400" y="1444294"/>
            <a:ext cx="4419600" cy="394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U.S. and Japan are friendly after WWI</a:t>
            </a:r>
          </a:p>
          <a:p>
            <a:r>
              <a:rPr lang="en-US" dirty="0" smtClean="0"/>
              <a:t>1931: Invasion of Manchuria sours relations</a:t>
            </a:r>
          </a:p>
          <a:p>
            <a:r>
              <a:rPr lang="en-US" dirty="0" smtClean="0"/>
              <a:t>1937: Invasion of China further worsens them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1940: US begins to </a:t>
            </a:r>
            <a:r>
              <a:rPr lang="en-US" b="1" dirty="0" smtClean="0">
                <a:solidFill>
                  <a:srgbClr val="FF0000"/>
                </a:solidFill>
              </a:rPr>
              <a:t>embargos</a:t>
            </a:r>
            <a:r>
              <a:rPr lang="en-US" dirty="0" smtClean="0"/>
              <a:t> oil, iron,&amp; steel</a:t>
            </a:r>
          </a:p>
          <a:p>
            <a:r>
              <a:rPr lang="en-US" dirty="0" smtClean="0"/>
              <a:t>Japan negotiates &amp; prepares for war.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0" y="1219200"/>
            <a:ext cx="4571999" cy="41668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Britain &amp; France ally with Poland – end appeasement</a:t>
            </a:r>
          </a:p>
          <a:p>
            <a:r>
              <a:rPr lang="en-US" dirty="0" smtClean="0"/>
              <a:t>Germany signs nonaggression pact w/ USSR, secretly agree to split up Poland</a:t>
            </a:r>
          </a:p>
          <a:p>
            <a:r>
              <a:rPr lang="en-US" dirty="0" smtClean="0"/>
              <a:t>9/1/39: Blitzkrieg into Poland. GB and France declare war.</a:t>
            </a:r>
          </a:p>
          <a:p>
            <a:r>
              <a:rPr lang="en-US" dirty="0" smtClean="0"/>
              <a:t>9/17/39: USSR invades Poland.</a:t>
            </a:r>
          </a:p>
          <a:p>
            <a:r>
              <a:rPr lang="en-US" dirty="0" smtClean="0"/>
              <a:t>1940: Alliance with Japan &amp; Italy</a:t>
            </a:r>
          </a:p>
          <a:p>
            <a:endParaRPr lang="en-US" dirty="0"/>
          </a:p>
        </p:txBody>
      </p:sp>
      <p:pic>
        <p:nvPicPr>
          <p:cNvPr id="6146" name="Picture 2" descr="File:American first purple analog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00400"/>
            <a:ext cx="4165600" cy="3124200"/>
          </a:xfrm>
          <a:prstGeom prst="rect">
            <a:avLst/>
          </a:prstGeom>
          <a:noFill/>
        </p:spPr>
      </p:pic>
      <p:pic>
        <p:nvPicPr>
          <p:cNvPr id="6150" name="Picture 6" descr="File:MolotovRibbentropSta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4095750" cy="5132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Isolationism Becomes Difficult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War in Europe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152400" y="1444294"/>
            <a:ext cx="4419600" cy="394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Poland falls in a month</a:t>
            </a:r>
          </a:p>
          <a:p>
            <a:r>
              <a:rPr lang="en-US" dirty="0" smtClean="0"/>
              <a:t>8 Months of “</a:t>
            </a:r>
            <a:r>
              <a:rPr lang="en-US" dirty="0" smtClean="0">
                <a:solidFill>
                  <a:srgbClr val="FF0000"/>
                </a:solidFill>
              </a:rPr>
              <a:t>Phony War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April &amp; May: Germany invades several small, neutral nations</a:t>
            </a:r>
          </a:p>
          <a:p>
            <a:r>
              <a:rPr lang="en-US" dirty="0" smtClean="0"/>
              <a:t>Germany invades France through lightly defended Ardennes Forest.</a:t>
            </a:r>
          </a:p>
          <a:p>
            <a:r>
              <a:rPr lang="en-US" dirty="0" smtClean="0"/>
              <a:t>France falls, but 330,000 soldiers escape by sea from Dunkirk</a:t>
            </a:r>
          </a:p>
          <a:p>
            <a:r>
              <a:rPr lang="en-US" dirty="0" smtClean="0"/>
              <a:t>Invasion of England halted by Royal Air Force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6866" name="Picture 2" descr="http://1.bp.blogspot.com/_YYMeAu4i7gA/TDHVRu1_08I/AAAAAAAAH2Q/0jR6RlEvZn4/s1600/german-invasion-france-1940-ww2-second-world-war-rare-pictures-images-photos-history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3697487" cy="5181600"/>
          </a:xfrm>
          <a:prstGeom prst="rect">
            <a:avLst/>
          </a:prstGeom>
          <a:noFill/>
        </p:spPr>
      </p:pic>
      <p:pic>
        <p:nvPicPr>
          <p:cNvPr id="36868" name="Picture 4" descr="http://upload.wikimedia.org/wikipedia/commons/thumb/6/66/Hitlerwarn.png/200px-Hitlerwar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3581400" cy="5228844"/>
          </a:xfrm>
          <a:prstGeom prst="rect">
            <a:avLst/>
          </a:prstGeom>
          <a:noFill/>
        </p:spPr>
      </p:pic>
      <p:pic>
        <p:nvPicPr>
          <p:cNvPr id="36872" name="Picture 8" descr="http://encyc.org/pmwiki/uploads/Main/DUNKIRK1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43000"/>
            <a:ext cx="3887957" cy="5105400"/>
          </a:xfrm>
          <a:prstGeom prst="rect">
            <a:avLst/>
          </a:prstGeom>
          <a:noFill/>
        </p:spPr>
      </p:pic>
      <p:pic>
        <p:nvPicPr>
          <p:cNvPr id="36874" name="Picture 10" descr="http://www.diggerhistory.info/images/ww2-pacific/spitfire-o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143001"/>
            <a:ext cx="3905250" cy="2933278"/>
          </a:xfrm>
          <a:prstGeom prst="rect">
            <a:avLst/>
          </a:prstGeom>
          <a:noFill/>
        </p:spPr>
      </p:pic>
      <p:pic>
        <p:nvPicPr>
          <p:cNvPr id="36876" name="Picture 12" descr="http://t1.gstatic.com/images?q=tbn:ANd9GcQlxVq9EGavVOpIl4-brx9x12unhkZBrOkP2ZFR6_w094EN1zV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038600"/>
            <a:ext cx="3962400" cy="2719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76" y="1059712"/>
            <a:ext cx="4383024" cy="1828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Part One: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86200" y="2971800"/>
            <a:ext cx="4913313" cy="14548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Rise of Totalitarianism</a:t>
            </a:r>
            <a:endParaRPr lang="en-US" sz="2800" dirty="0"/>
          </a:p>
        </p:txBody>
      </p:sp>
      <p:pic>
        <p:nvPicPr>
          <p:cNvPr id="26626" name="Picture 2" descr="http://t0.gstatic.com/images?q=tbn:ANd9GcS8rJglLhbHQR3Ghw2I8McYUby0TPh3PuTaZYUT2U5W89XYC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657600"/>
            <a:ext cx="2047875" cy="2238376"/>
          </a:xfrm>
          <a:prstGeom prst="rect">
            <a:avLst/>
          </a:prstGeom>
          <a:noFill/>
        </p:spPr>
      </p:pic>
      <p:pic>
        <p:nvPicPr>
          <p:cNvPr id="26628" name="Picture 4" descr="http://t1.gstatic.com/images?q=tbn:ANd9GcR5gZrozAsDcgO_OkbM7aLxbz3tXdBUR5m48OXJasbahW_g2w6W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657600"/>
            <a:ext cx="2130879" cy="2285999"/>
          </a:xfrm>
          <a:prstGeom prst="rect">
            <a:avLst/>
          </a:prstGeom>
          <a:noFill/>
        </p:spPr>
      </p:pic>
      <p:pic>
        <p:nvPicPr>
          <p:cNvPr id="26630" name="Picture 6" descr="http://t1.gstatic.com/images?q=tbn:ANd9GcThUsG7KDjvdUbRE45Lgkpp-nS3HLvZGEhjDUo2hGWz0gdvP_M3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657600"/>
            <a:ext cx="2133600" cy="2286000"/>
          </a:xfrm>
          <a:prstGeom prst="rect">
            <a:avLst/>
          </a:prstGeom>
          <a:noFill/>
        </p:spPr>
      </p:pic>
      <p:pic>
        <p:nvPicPr>
          <p:cNvPr id="26632" name="Picture 8" descr="http://t0.gstatic.com/images?q=tbn:ANd9GcS_oP_QzS0U3FyR5MWYwM7ICKEchIcoZn2l8aMYZQFJkk6gCz06D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28600"/>
            <a:ext cx="2657475" cy="1714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67400" y="1981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Naval Battle Flag of the Empire of Japan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594360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Benito  Mussolini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5943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Adolf Hitler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5943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Josef Stalin </a:t>
            </a:r>
            <a:endParaRPr lang="en-US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152400"/>
            <a:ext cx="4343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“I believe it is peace for our time”</a:t>
            </a:r>
          </a:p>
          <a:p>
            <a:endParaRPr lang="en-US" b="1" dirty="0" smtClean="0"/>
          </a:p>
          <a:p>
            <a:r>
              <a:rPr lang="en-US" dirty="0" smtClean="0"/>
              <a:t>Neville Chamberlain</a:t>
            </a:r>
            <a:endParaRPr lang="en-US" b="1" dirty="0" smtClean="0"/>
          </a:p>
          <a:p>
            <a:r>
              <a:rPr lang="en-US" dirty="0" smtClean="0"/>
              <a:t>Prime Minister of Great Britain </a:t>
            </a:r>
          </a:p>
          <a:p>
            <a:r>
              <a:rPr lang="en-US" dirty="0" smtClean="0"/>
              <a:t>September 30, 1938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Neutrality 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788091"/>
          </a:xfrm>
        </p:spPr>
        <p:txBody>
          <a:bodyPr/>
          <a:lstStyle/>
          <a:p>
            <a:r>
              <a:rPr lang="en-US" dirty="0" smtClean="0"/>
              <a:t>Passed by Congress, forces U.S. to stay Neutral</a:t>
            </a:r>
          </a:p>
          <a:p>
            <a:r>
              <a:rPr lang="en-US" dirty="0" smtClean="0"/>
              <a:t>Roosevelt is openly Pro-Allies and Anti-Axis. 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in 1939: Allows a “</a:t>
            </a:r>
            <a:r>
              <a:rPr lang="en-US" dirty="0" smtClean="0">
                <a:solidFill>
                  <a:srgbClr val="FF0000"/>
                </a:solidFill>
              </a:rPr>
              <a:t>cash and carry</a:t>
            </a:r>
            <a:r>
              <a:rPr lang="en-US" dirty="0" smtClean="0"/>
              <a:t>” provision.</a:t>
            </a:r>
          </a:p>
          <a:p>
            <a:r>
              <a:rPr lang="en-US" dirty="0" smtClean="0"/>
              <a:t>Some do not like the Pro-Allies policies</a:t>
            </a:r>
          </a:p>
          <a:p>
            <a:pPr lvl="1"/>
            <a:r>
              <a:rPr lang="en-US" dirty="0" smtClean="0"/>
              <a:t>Major corporations are doing business w/Fascist nations</a:t>
            </a:r>
          </a:p>
          <a:p>
            <a:pPr lvl="1"/>
            <a:r>
              <a:rPr lang="en-US" dirty="0" smtClean="0"/>
              <a:t>Many prominent Americans are Pro-German</a:t>
            </a:r>
          </a:p>
          <a:p>
            <a:pPr lvl="2"/>
            <a:r>
              <a:rPr lang="en-US" dirty="0" smtClean="0"/>
              <a:t>Charles Lindbergh attends Nazi functions in Germany</a:t>
            </a:r>
          </a:p>
          <a:p>
            <a:pPr lvl="2"/>
            <a:r>
              <a:rPr lang="en-US" dirty="0" smtClean="0"/>
              <a:t>Henry Ford funds Nazi activities &amp; wins Nazi Award</a:t>
            </a:r>
          </a:p>
          <a:p>
            <a:pPr lvl="2"/>
            <a:r>
              <a:rPr lang="en-US" dirty="0" smtClean="0"/>
              <a:t>German-American Bunds form all over U.S. – Mostly 	Immigrants</a:t>
            </a:r>
          </a:p>
        </p:txBody>
      </p:sp>
      <p:pic>
        <p:nvPicPr>
          <p:cNvPr id="1026" name="Picture 2" descr="A photo of the February 1939 Bund rally in Madison Square Garden. The backdrop depicts President George Washingt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866704"/>
            <a:ext cx="2895600" cy="1991296"/>
          </a:xfrm>
          <a:prstGeom prst="rect">
            <a:avLst/>
          </a:prstGeom>
          <a:noFill/>
        </p:spPr>
      </p:pic>
      <p:pic>
        <p:nvPicPr>
          <p:cNvPr id="1028" name="Picture 4" descr="File:German American Bund NYW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904562"/>
            <a:ext cx="2751867" cy="195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Roosevelt runs for and wins a third term.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&amp; Last time in U.S. History</a:t>
            </a:r>
          </a:p>
          <a:p>
            <a:r>
              <a:rPr lang="en-US" dirty="0" smtClean="0"/>
              <a:t>Roosevelt begins more openly assisting Britain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Lend-Lease Act</a:t>
            </a:r>
          </a:p>
          <a:p>
            <a:pPr lvl="1"/>
            <a:r>
              <a:rPr lang="en-US" dirty="0" smtClean="0"/>
              <a:t>In 1941, Churchill &amp; Roosevelt sign </a:t>
            </a:r>
            <a:r>
              <a:rPr lang="en-US" b="1" dirty="0" smtClean="0">
                <a:solidFill>
                  <a:srgbClr val="FF0000"/>
                </a:solidFill>
              </a:rPr>
              <a:t>Atlantic Charter</a:t>
            </a:r>
          </a:p>
          <a:p>
            <a:r>
              <a:rPr lang="en-US" dirty="0" smtClean="0"/>
              <a:t>In response, Germany begins to attack U.S. ships</a:t>
            </a:r>
          </a:p>
          <a:p>
            <a:pPr lvl="1"/>
            <a:r>
              <a:rPr lang="en-US" dirty="0" smtClean="0"/>
              <a:t>FDR orders any German </a:t>
            </a:r>
            <a:r>
              <a:rPr lang="en-US" b="1" dirty="0" smtClean="0">
                <a:solidFill>
                  <a:srgbClr val="FF0000"/>
                </a:solidFill>
              </a:rPr>
              <a:t>U-Boats</a:t>
            </a:r>
            <a:r>
              <a:rPr lang="en-US" dirty="0" smtClean="0"/>
              <a:t> to be attacked on sight</a:t>
            </a:r>
          </a:p>
          <a:p>
            <a:pPr lvl="1"/>
            <a:r>
              <a:rPr lang="en-US" dirty="0" smtClean="0"/>
              <a:t>Americans are angry, but still not yet ready for war.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In fact, the final move to war will not come from Germany at all.</a:t>
            </a:r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Interventionism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December 7, 1941</a:t>
            </a:r>
            <a:endParaRPr lang="en-US" b="1" i="1" dirty="0"/>
          </a:p>
        </p:txBody>
      </p:sp>
      <p:pic>
        <p:nvPicPr>
          <p:cNvPr id="4098" name="Picture 2" descr="http://www.worthpoint.com/wp-content/uploads/2009/01/pearl-harbor-front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571875" cy="5715000"/>
          </a:xfrm>
          <a:prstGeom prst="rect">
            <a:avLst/>
          </a:prstGeom>
          <a:noFill/>
        </p:spPr>
      </p:pic>
      <p:pic>
        <p:nvPicPr>
          <p:cNvPr id="4100" name="Picture 4" descr="http://media.wickedlocal.com/patriotledger/photos/pearlhar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810000" cy="4903961"/>
          </a:xfrm>
          <a:prstGeom prst="rect">
            <a:avLst/>
          </a:prstGeom>
          <a:noFill/>
        </p:spPr>
      </p:pic>
      <p:pic>
        <p:nvPicPr>
          <p:cNvPr id="4102" name="Picture 6" descr="http://www.berkshirecc.edu/images/a_headlines_Pearl_Harb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"/>
            <a:ext cx="6629400" cy="4619260"/>
          </a:xfrm>
          <a:prstGeom prst="rect">
            <a:avLst/>
          </a:prstGeom>
          <a:noFill/>
        </p:spPr>
      </p:pic>
      <p:pic>
        <p:nvPicPr>
          <p:cNvPr id="4104" name="Picture 8" descr="http://assets.nydailynews.com/img/2007/12/07/amd_pearl_frontpag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57200"/>
            <a:ext cx="2819400" cy="4017645"/>
          </a:xfrm>
          <a:prstGeom prst="rect">
            <a:avLst/>
          </a:prstGeom>
          <a:noFill/>
        </p:spPr>
      </p:pic>
      <p:pic>
        <p:nvPicPr>
          <p:cNvPr id="4106" name="Picture 10" descr="http://fwnextweb1.fortwayne.com/ns/editorial/oa/wp-content/uploads/2010/12/pearl-harbor-day-december-7-1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762000"/>
            <a:ext cx="5417413" cy="4114800"/>
          </a:xfrm>
          <a:prstGeom prst="rect">
            <a:avLst/>
          </a:prstGeom>
          <a:noFill/>
        </p:spPr>
      </p:pic>
      <p:pic>
        <p:nvPicPr>
          <p:cNvPr id="4108" name="Picture 12" descr="http://cache2.asset-cache.net/xc/3336647.jpg?v=1&amp;c=IWSAsset&amp;k=2&amp;d=45B0EB3381F7834DFB76C19E1B68C7595494E2E58C0735C85223CE6E4BAF89B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28600"/>
            <a:ext cx="4162425" cy="5657851"/>
          </a:xfrm>
          <a:prstGeom prst="rect">
            <a:avLst/>
          </a:prstGeom>
          <a:noFill/>
        </p:spPr>
      </p:pic>
      <p:pic>
        <p:nvPicPr>
          <p:cNvPr id="4110" name="Picture 14" descr="http://cache3.asset-cache.net/xc/3201370.jpg?v=1&amp;c=IWSAsset&amp;k=2&amp;d=45B0EB3381F7834D8683288484942E708748EA1F5EBDFB43207CAAE8C4C941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0"/>
            <a:ext cx="3733800" cy="4679067"/>
          </a:xfrm>
          <a:prstGeom prst="rect">
            <a:avLst/>
          </a:prstGeom>
          <a:noFill/>
        </p:spPr>
      </p:pic>
      <p:pic>
        <p:nvPicPr>
          <p:cNvPr id="4112" name="Picture 16" descr="http://depts.washington.edu/civilr/images/Seattle%20Star/star-dec-8-p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381000"/>
            <a:ext cx="4142247" cy="5867400"/>
          </a:xfrm>
          <a:prstGeom prst="rect">
            <a:avLst/>
          </a:prstGeom>
          <a:noFill/>
        </p:spPr>
      </p:pic>
      <p:pic>
        <p:nvPicPr>
          <p:cNvPr id="4114" name="Picture 18" descr="http://yourfirstdue.com/manager/data/1237298401/news/pearl-harbor-f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0" y="0"/>
            <a:ext cx="3810000" cy="4933950"/>
          </a:xfrm>
          <a:prstGeom prst="rect">
            <a:avLst/>
          </a:prstGeom>
          <a:noFill/>
        </p:spPr>
      </p:pic>
      <p:pic>
        <p:nvPicPr>
          <p:cNvPr id="4116" name="Picture 20" descr="http://www.rrstar.com/news/x805325864/g12c000000000000000e8b80ce8d7e9c768fd37c644f3ee3ae3d56ec35f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4648200" cy="6073648"/>
          </a:xfrm>
          <a:prstGeom prst="rect">
            <a:avLst/>
          </a:prstGeom>
          <a:noFill/>
        </p:spPr>
      </p:pic>
      <p:pic>
        <p:nvPicPr>
          <p:cNvPr id="4118" name="Picture 22" descr="http://farm6.static.flickr.com/5248/5240328504_4254b044b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60461" y="0"/>
            <a:ext cx="6554839" cy="4876800"/>
          </a:xfrm>
          <a:prstGeom prst="rect">
            <a:avLst/>
          </a:prstGeom>
          <a:noFill/>
        </p:spPr>
      </p:pic>
      <p:sp>
        <p:nvSpPr>
          <p:cNvPr id="4120" name="AutoShape 24" descr="data:image/jpg;base64,/9j/4AAQSkZJRgABAQAAAQABAAD/2wCEAAkGBhMSERUUExQVFRUVGBcWGBcYFxcYFxUYFxgXFBcXGBgYHCYeFxojHBQXHy8gIycpLCwsFx4xNTAqNSYrLCkBCQoKBQUFDQUFDSkYEhgpKSkpKSkpKSkpKSkpKSkpKSkpKSkpKSkpKSkpKSkpKSkpKSkpKSkpKSkpKSkpKSkpKf/AABEIAMgA/AMBIgACEQEDEQH/xAAbAAACAgMBAAAAAAAAAAAAAAADBAIFAAEGB//EAEgQAAEDAgMFBAYGBwcDBQEAAAEAAhEDIQQSMQUiQVFhE3GBkQYyQqGx8AcUUrPB0RUjJTNy4fEkQ2KCg7K0c5OjNVRjwsMW/8QAFAEBAAAAAAAAAAAAAAAAAAAAAP/EABQRAQAAAAAAAAAAAAAAAAAAAAD/2gAMAwEAAhEDEQA/APUMRjMriO733UW48nkktpYkCq5vLL72g/ig0KnFBcMrk8lLtSk6LjCP2qCTsQeiicU7p5INWrCAaqBs4x3TyUDj3dPJKPrhBqVoQWLcc7p5KQxjunkqcYxGpYzmgtfrR6eSkMQUi2uEVr0DRxBUfrLufuCFK0SgL9adz9wWfWzz9wS7goygcZiHfIRO1KUp1UYPQF7UrO0KGXLRcgL2hWdoUEuWsyA/aFZ2hQM6kHoCmoVnaFQBW0Es5Ws5WliCYctyoBbzIJgqSGHKbSg5nbFsQ4/w/wCxqYwhEKO1qc1nf5f9jVqg8CEDzHeSMQoMeEYwgVqUZWq2F3eqZyqZCCiNJ09Uu56v307FU2KaJg8ECrnLbCUJzkxSNkB6b4T9CpIlJsATTHIGQFhWmFY5BjihPU5USUGmlMNcl5WxUQMStF6Caq1mQENRazobioZ0DAeph6WFRSbUQNBylmS7XogegNmW5Qs6wOQFW0LOszoCojW2QA9HpmwQVOPoTVceO7/talhQMjVIba2k5mLqjMABk99KmfxRtn7ba/dcboLAMcOKIKjh1UPrYjuVc/bjGGJkTf8AqgtRjhMcVX7Q9IxSJBHdqqTa+1QRuOF+I965jG7RcdTPfdB2+G9MGucGuAE9VZmHidF5K/FnXku12F6SCpRAJgtAB+EoHsVTgoYlNMqAojKIQEwNGReVYigk8M+E82og21qkKK0XIrKiAVSiRpdLvcn86FWZKBJwKgZTLmKJQL51hrrdRiWc5AY11sVAlpWsyBxzljXpPtFNlSED4qLfaqvOIWxXQWTaoWGqq8V1p1dA+KymKqrGVkem9A+Kiew53QqlpVphjuN7vxKDzf0yxBGNrD/pfcUlU0doObxVh6aD+31v9L7ikqGo5Bef/wBI4NgW6rn8Ztokm/glsRiCqXFYi6C7ZtY6GYRqlXM1c9hq4Oqs6WMEWQELbEShYNxDwOqO1wKxlODKD0PZ1SabSDwTtPEELmNhY8wATxiPh4K8L0Fj2qm2vCrA9S7ZBcDGLYxyqzXso9sguBjxxMDieQ4qkwnpZ23b0n/2WtQLhUa5zD2bNadbM6A9pbGkAQZc0FswxmLYym59R+RjN4vkjLexEXzTEReYi685otbtjaDQYpUabDu6VHUmOzHLr+se6oSY9QFxvEuD1HYXpIzFU8zS2czm2nK/JAc+mH7xp5pAJ+yVZZ0lTcGtaxgDWtAa1os1oaMrQBwAFkQVEBqhS5apytOqgcb9LnyF0AnCEtjMSKbHvdZrGlxuBYCdXEATpcgXChtXbTKDS6pYQSJLRmjUASXWtJIAEi65XBvq4yoytih2bDDsPR3srdJxNQkDOQDLAYElthmEh1WAxYq0xUa17WuJy5xlc5osHZZOUHgDB5gJguWWi0AAACDYAWAnuUEGOWgVjgsa1BNrlF9RScligZpvTNJ6RY1MU0FjTcrfDHcb3KholXmF9Rvd+JQeYenFWMfWHSl9zSXPvqdVc+njv2hW/wBL7ikuec9BGu1VeLwwM81YVHygVBZBSU6ZVnhaZjohOw/JMgwEDjXAKQxCUBWILrCbScwzAKvcD6RMdZwIPmO5cWysVnbkGUHpTHg3Bsl6uJuqTB48NZDTI4E/lwURjwLmfNB0D8aBqYSuO27SoUzVqO3RYAXLjqGtB1J8gLmAqHGbSLgQFzu28I+oA8El1PRpu0iczoHPTvAjkgrtt+kdbFWe93ZtJLKZIOXUNzOgGo8NtndJ15mU8NjXsqirS/VvYczMvsx3+sIscxOa8zKXe6STYSZgWAm9hwC0Ag9R9GPpAdiq/ZPp06ZcJYGl5L3AS5kudGY3cJizSLmJ7JrurvIfgD8V4C7dIIJBEGxu0gyII0IsvYPQn0n+u0SHn9fTH6wD2m6CqOh0dyd0IQdDmbxIPeZ9zlW7V282lLGQ5/H7NOwJLriSJG6I9ZslocHKs256VsYRTFTs2vBPbG2YDISKRIIEte4tqlpYSwtEkyOBxe1mF5LQeydEtktbVc129OYuIZDo0k3bIBAQdJgcC/F5sRiSX0SXdmACTWuQxzmtHqNk5WgAOImIJzW+PxZptqPrPax8DNmIEN1aGfbEkkxMukey1cNiPSfE1CC17aYHquYwA8t113Gx9kgW4cMwD203iq8l7xcZ98zMgmdDyaLcTJiA7ClXrNvJLSOoEeIEH8lYYPbOVpEGevBVOH9I8jSXwS4S0H1QPacb8whVvTGgXH9XZ0AzfTiCND4IOxw+MkSQmGvBK4nYm2hUrFoe2mGiWhxgED1gS43JF7rvtlmm8HKQTxANx/JAMMlCfSgqwq4eDuqIw5PBApTppqlQTtLApkYVApSw6s6Aho+eKB2cJmnoEHj/ANID/wBo1/8AR+4pLnXVVefSI79p1+6j9xSXOOcgl2i0XqBKC56BkFQJUA9SQEzrRcgOeVjXoDStzZBNSEM4hA8zFkWkxyR6ONJsVVOqIlJ5lBb50vjqpyEM9YggHl1+eMKIqKL6iDlS0iQRHAg8IWB0aJ/G4Vzsz+WgjeyjieseMcoASAA8efBBkIzcSQ8PaACCDuyBNp00Bi4HPlZBhalB0W1sTTxNU/V6RbTtUINshdvOpmoTcSXQSHETaZgJVQGwHkPLQAIADRAgW9o9/kOG9kbTYwGm9upnNJF9IdyHUDv5ieLwBdUhl2kSDPDjMckA2Vyb6rWa91bYbYgLQXOv0QcRsEgSHtdHC4PhwlAjj8SCLcOqVoVzMBMVabTNo7lLZ2AGYvcbN0g3Jju0QSwmDqFweWnLrfj4arsPRva76NUOuJsZ0gyO+0z4BclisZplJtpdTp7aeDDhyufig9ywmNFRjXDkPOJTVF0rh9l7e/U0mzlytFo9Ym5Pium2Xj87Z+YQXuHN0ykaT+Kba6yCRU2qtqbbohwbnBJ5XHmnqdQEAiCDofcg8a+kcftKv3UfuKS5ouXTfSWf2lW/ho/cs/JchUegI6qhOehrIQHpPRqtSAlaRujVrhAI1loVlAsK06kUEi+VtrVhpQsL0GwUUVQEqXrUoHm4lROISpKi16Bh9f5CrH08t7XNwNBxhOgoeIaC358eKBVuHe6SAYuZ0A46mygypHAE8Cbx1A0nqdO+4nXxDnRmOgAju/FBKA9SrmuZLtP6zr0Tmy9p1KRgCWu9kjXq3zGmvkUHZzmgmfWtlPAde8GCrXDn7V8thOo5dxAMQPygL7DMNQCd03trZBxWyKpG4ffHzwStLH5eMaX+e9ExHpe1lP8AVkOeRrwbOkjj3H+RCrpbOczNmaQQYvPC8jmivqsAiDHj8VVfput2naOe5995rnEsdIIIjRoIJAgW4aItZ3aZjTJgGBOsaifI+RQFZQYSYJFpJN5vbTRY0iWk3kxGvzZRo7JrvAyiQZ46C1/elnZ6Li10g/mg6Zm0A0j3clf7K9IH038MvGfwXB0sWXRzEK4AJcCNTbW0/ig9R2X6X03TnsOBEnwiOuqtsXtNpp7rmnMJB4RzXlmCwjtSY79OllcCqcsSgX2timskteS4HwXf+h9YuwNBx1If97UC8/GzBVPC/M+Wq9F9GcAaOEo0yZyh9+c1ajv/ALIPL/pO/wDU6v8ABR+6auRqrrPpKBO1K/8ADR+5pn8VytYoFyVIOQazlA1CgcohNZRF0hRqwJ+SivqkhBleuBogHESgV0NjeJNggd7SUvUqXUi7kguag32qIyqln2KLTZJsgO56g7omW4eBdDcxBENMKRpyIP8ARY4qQcgSOFdy/JSbgTxIHvTVOu02CKaZiUCFTDZSCDI4HqrDCmbu0Fu6Pn+qHMi4+eaWdum/9UFjiGOqDKwS5zgAOJk5QB1OipCL3t+H5Kw+sRf5+bo21Kza2RwaRWIy1iSMrnSAyoB7LnD1p9oE2lBVkRI5eUeFu5HwOKDCQ71fOOsaT1QjSjXU8LzrAtxW8hYQXNI6IO22Ni3FsubkFiwEy8zcudykmYnidELauzu2ioRdvH7Q6qkwfpM4VG5gBTnetLiCCJzHkTNo0XR0cUZkOBHv8eqCmGy2u9XXRWOC2bUpulzJmIiDfr8wrJ5AE0wJNyRbvslm4sjWUBa1YixEFbq4sxKi/aYA3fHrosZiGvgmGkaaie+LIDUMQXcYC9O9GT/Y6PGzvvHrzTtmU7OM+Egea9I9FntODolvqw+P+7UQeYfSKf2niO6j/wAeiuXrDVX30nViNqYgD/4P+PRXKivZAOo0nRaFIp8UQxoLrkocHV270i6CFKisIWsTjBaDChTq5u9BlRiVd0T1ckRy46XQS3NcIIUmKLqcFGa0hEA5oEK4un8Ayyx2Hm6dwVENCDDTtdAfh0+6oALJN+KvCDbcLa6V2i4CnHMjl38D8wm34gEawq5+03CRAINiCDBEyJh86wddQEC2FqZTPT4kK7o1mlsyBz6cFRtqkTHEQbDnNpFvBHo1RoZjjb5lA5jGRdviRcCdJ4CYMdxSRaeU8+QmwkrpKOzqJawsdTdmtDXEu0nfYWhwAy3kKvxmDAeASBEWBAywAHcNbRME27kGtmbOmSYNhGlpJaNSACTYTxWnbRo0J7JrK1SZa57SaNIcOzpkxVd/jcI0jNqZms2+ljYXi/IcO8knqk61FsaQgrqldznZnOJcTObjPCOSu34b61S7Rv71gh7efUDkRMeIVK+iRcpjZuPdRqB7b8CPtA6tQK5VabOxLpbF417hqrzaeyaNZjatKBnuAPacRJB+yfxEc4T2VgAx5JERz49Pnkgv8PiWloOhdfzR+xnqCqpjxmj+iOMfGpQN/oZj5mRwtr0QjsaIh0xMAi8HqkNnelTXHIWlpPqxLsx5aCD5hWbsYYnmLf0QK42gc0vMgXiNT3r1L0MM4CgelTy7arC8mxWMDiA7uE8OvLxXrXoZRy4Gi0ODo7S7TIk1qjiJHETB6hB5T9JwJ2rieUUP+PRXPUNnieq6D6Um/tTEHpQ/49FUGHx0RNuvJBvaJL3AAEga6xA7tEnji4k8vcrfEVxk3T8/MqmFTMCNI9/80C7WEp3BUMpk2kGxWsPTDbkiTaB7ky2kBAc4zxjx6IAOZJtfpbxtw8VIeXeE0MOA/MIAAuOiWxVW8fz179EGxE6qQaEOjhCWyCJnvt3+KZLsjTlJBkXIk+EDRBGnQLjuiw8pTLKcWkTyn5+QkTtEgG46cCeJ6cfek24uXbxMXg8ZggH55ILR0mwI75tCUrYR9yLjmOvyVtmNYDujWBc/nojumGgmAL2j1YFgOdvegQykkA271qrhwrGpUM+qXceBjoJFku7CknXUxbny/mOaBbZmzHV61Oi0hpqPawF0hoLjEmATA10Oittrej7sNVbSltYmL02vc2SGuyS5rTMPYbW3tZa4BepRcwNjUWtIcToSBqe/qi18bWcymO1eRSIcwEwGubmAItqMztTxKAO0cC6iXNcMrmxIAmJmBna8sd4Dhqlu2gWAhaxOJdUjNGbiQ1rRbdG60ATe54pp2CDbFw0niPw6oFXMzHWAbePK2oRa9QFoy3i0n5urXC4JhbwIN+F/BNNosboGgnpryQcq6jN581KngSQSTA85XRjB0oO60k9Phy8EJuz7RwnmgrsJVdSG6SM2h1a6DpBsT7xfSb2tGpDi5xFwBBmZ1uOGqb+osABAbEAOaW5qbwPtt4nk4EOHAhBxmzQ52beLWtENc4EsjgHxmc0jncWmdUG2svPP4KFWlEn4o1TByyGm+vj1HLuVU/EVAS1wnggVfSaHS1u9c5b3sZ6NRxjajmt0toG2HP8AFDr0szQC9wawzEAxMXjV2luV44yfCBpA6a90/BAu+oTYyF7f9GNONm0hGjq331Qry3INIHl5/BeufRs0fUGAQIfV0/6jkHm3p/s81Np4k8JpDyw9Fc7W2TDeE/PFd16XsH1+v1dT+5pBcW7awIGejXbIH92Xa8QZE8PLW9gqHhzWxBPIjh3pU2dIETaPyXR/WcIRBxDmH/Hhy3/9ConYVF7ZbiqDhqbvbEkgSIJBtogoKlSCE2CHkuFwIJgi3LXuR6uyAGfvaLjw3n37yWABIDBlvtNH8L2x8UDlevA43v70nXcDHkjswpMS5pH8TZ8plWGFwbLTBnuJ6IKoVhlAJvNh05KB2gQIi0RY89V1OLwuHpUw6o3WQ0NAL3niALDqSbCe4Hl8eWOfusDBE5QSYvqSdTqLR6uiATK0iARF7EDj4IbHAAggTOp4c4hEpYaTwjxPwVvR2dTgl9TDkj/HXDjPEAUSHW4TNkCGFwYqOgxYaTB1GvmmntDCA05osAfDTyFkzi6TacZHMfqCWdoRoeL2NJsErWpZDMzMkHh33CCvr4dwLiTz8Z6JrD4js2kCCQZzC9oAt3HqsrNLmg6n596TqVYibuBGsQQBH5IC4PHkElzrHgeviojaZB0nWxM+U6KGHw4cTcNB4ngpN2cXOytI01PPrx8kDeFaH75tHC0Hqb8D5pd2JzuM6GYjjF4+eqawGEeGlpDcpvM2I4tJEkcPNAGyT6wmL/GLe5Bo4otgB0HlFgO+VbHKDDg5x4b4bP8Al4JDDYRgDZZJdrrAEkT0mBw53RarXVDIYS64FxOkkgzrayCVbF7wDd0ngXC5PKwtCKw1HCeFr346KFN3ZFxfZ/qSBJzSJ3uBnh+SBiGF27Gpz3AMTFpd0AOvCOqCz/SzWNhxg6xqfIIdPa5mw4zvWnyJTOE9GHOeGsaKk5YaMzs4gAkXzRp330vFa/Blz+yOVrsxpiIbccDMCR3lA1Vx72g3AN/HzCJs7F0nPAc3MSZMknxiYsY/I6KqxOAqXB9nUlzWW4S18OGhvobJrBtdQa7cBJgEkyf4WwOt7j4IOt2ZgsD2b+0FNjwHNzvqRqCAWF74sdQOXVcXQp1qBnK4MNpLSGHmMxEEG/v5FGwO0iHipRDRUAdDoDi0xBO8DeONyJstP21jCwuFasROVwz5mQZhpYZa68m4QWmHpbgdoXZiAeQgADiZIqXvYBeu/RkP7A3+OofMz+K8LwT61LLkdUYXQ85HNcCJi7RIDrxDhIzAReF7t9F+PNfCVHPcCW13NDmtazMMlNwJazdB3r5YFtAg8+9OsViBj8R2dKoWhzBmFAvH7mkbOiOfNc+NqYmT+rqkRp2RaOrjuk/BenekeCqGu9zDF26tJ/u2AxpyhVZ2VN8wjQh0NNuWclgBtwnXSbB57Ux+K07Mi8EZCDfQXdr4JOqysZz0mE8306djqdbcF6XR2aacgBoBFw1oDTMzq3K0dIJ0utVsE1tgwSNIDeVtWGNdfIBB5cNl1DfsGct1uXp7BCi/Y9RskscI5GB5kkdPzXqFHDgQA2mSQfZaLaEOIaS6x528ZRPqtQ6F7I+yRI4kmHOE9NbcUHl2Gw1U2YM3Pfme/eHwCcbgsSST2TDyaWHjyGbrxPmu/qbMa4jO50tmM1Vxc3TRgO75AfBY7ZTY9UOGhJbvEf4SXkAd44eQcERWzl7qOHJMNa0tAbTiTDGh9r66k89UKpsWq+SOyOYgkMcyBGjRvZoAPqj3mF6M3ZLAMzd2RE5aZPgQC0nhYLTtj2JGYudrmqU9bGZyAnTTS+mqDhG7GxIaAKDWxzoa8yXvEm/EnyWv0Pi9P1YGpnsxbTSxjwuu+p7Hv67gYiJERqAAzLInmEb9HFpsbARENHTQAD+pQeb/AKDxFT2mEWnK4mNRMAbvjzstP2DXBiQY6mBw9ptr8dF6PVwRLYF23Amq4dI3mv8AceXegHZYkZiCDpLg4CANBUBnrpqIAQednY9fQOYItEtB484Uavo5Ujfq0wOoqd2opx5Er0RuCpZnRli/6sZCWgwI3QHRe0myYdskgyyQIFg2iwM6yQDmH43hB5vS9Eqxbqcpk2Y4g5Nb8CDaIHhZFp+iVW8OfA1IY4xxkizg3rECdV6Lhdmm5Du0JuS/s6l4AO8JIj7Jte4hH+r1A0DKxt7w2mRE3s6BJB1yiemiDz6j6LVJEVc4JBBYA68Dh2ouICfb6NVWznqtaTqH08PIA9Y5TUsN7lddtSwrib0hcQXh1PMSebQ0A89f5utwhbAAAGoGQdb6dT5+YcPW2XWc0NHZ3BBIw1KTebZDDI1ve9uIQW7FqBnrUeUmlQJIJ3SD2bqhB4RrfpHfuw+b15I42J+Akd4vfyg6lDXGmwyXGQWhmY8/UcALAezaegQcR+gq4Abuuafs0RViDrl5GNSAbiwuran6Ougw8yLjNg8GASNLPotAgx7RsPLoqb35CXtqNIF95uUWM5MgLn8LuBt5IlMhwnNluQM5qD/xw2TYRfrKCnobJIsQXZRAHYYZjDETc0SWkm8g872RBsJ0hxe0kAtBqYbCuABmYeKQcRpy4XVo2s0esWuOhGR5Iv7IgmPiiZTP7uk0EEhxDzcyJIFO3CQXA63QVI2BJu5haIDW9lT4QRZzHSJEC5AnwB27FcWOYahdm+wKdMlomG5xRllybtMwTzKumvi0gniWtIHfBeT7yjtAPXxKCiw+xuzdmbuvgjtB2faaBpDqjhJmBczKMdjPcf3lQWHtSeRaIywNDrGlhCtnsBi/gYg+Yv5rbqcXkiOWSL/xD4IKt+xt4OL8Q4jQdu6BaARviDc8SVbei2y6eEomnSblaXF0QNS1reH8I1upBpI1ce/J+ATWF0sCL8RHK6Cvx+znOqOIbIMQcwEboba4SY2NU+xE/wCIe/eM6rFiAR2NV+wf+4IHQNJMd6WfsGvMtpAc5yEn/wAgnzCxYgM3Y1f7N7X/AFdvOobeMrKuw65Aho10LaLhryLx7oWLEEP0BiCLsZaYl2ThwFOo4C/KPzylsHEtJ3WQdAHCBaNbE+MrFiCbtjVyf3Z677I8LyfnRRdsKvoKYHc9jovrvEDTkCsWIJ09g1rlwB1gSweJjU+aIdj1jowAci4H3AifMR1WLECtb0frAlzaQJIuRiHUyYiAQRpr7R5QUN2xsQP7moZInLXp2Eni98nu4ybLFiCVbY1b/wBsXRp+spyeMznHXjfopUti1QLYZ4B9knC8II/vyBoed9YW1iAlPZ+I07AxJjNUotA5WZmPjKYo7JrzvNYBwh0nuM5R88FixAvXweINm0XHrnp0j4Za7p8Y/JrAbMqAb4fPXsz5Fr5PitrEBTgnz6j5Gl6YHnnJA80uMBiQ72o/0SOeog+49FixASpgcQPZDv4CwnxFR1MdLFQpYXE3mi0aXNRjXG0HcYXgeLzr0WLEDDMFXt+7A4iJMdN4AHzUm7LeNHn/ADQ73SB7lixAZmzjGvGfVb5cfijfVjwt1EfitLEGhhXcXE94YfgAidienksWIAs2c0HMcxJ45svhuZZHfKbptgfzn4rSx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2" name="AutoShape 26" descr="data:image/jpg;base64,/9j/4AAQSkZJRgABAQAAAQABAAD/2wCEAAkGBhMSERUUExQVFRUVGBcWGBcYFxcYFxUYFxgXFBcXGBgYHCYeFxojHBQXHy8gIycpLCwsFx4xNTAqNSYrLCkBCQoKBQUFDQUFDSkYEhgpKSkpKSkpKSkpKSkpKSkpKSkpKSkpKSkpKSkpKSkpKSkpKSkpKSkpKSkpKSkpKSkpKf/AABEIAMgA/AMBIgACEQEDEQH/xAAbAAACAgMBAAAAAAAAAAAAAAADBAIFAAEGB//EAEgQAAEDAgMFBAYGBwcDBQEAAAEAAhEDIQQSMQUiQVFhE3GBkQYyQqGx8AcUUrPB0RUjJTNy4fEkQ2KCg7K0c5OjNVRjwsMW/8QAFAEBAAAAAAAAAAAAAAAAAAAAAP/EABQRAQAAAAAAAAAAAAAAAAAAAAD/2gAMAwEAAhEDEQA/APUMRjMriO733UW48nkktpYkCq5vLL72g/ig0KnFBcMrk8lLtSk6LjCP2qCTsQeiicU7p5INWrCAaqBs4x3TyUDj3dPJKPrhBqVoQWLcc7p5KQxjunkqcYxGpYzmgtfrR6eSkMQUi2uEVr0DRxBUfrLufuCFK0SgL9adz9wWfWzz9wS7goygcZiHfIRO1KUp1UYPQF7UrO0KGXLRcgL2hWdoUEuWsyA/aFZ2hQM6kHoCmoVnaFQBW0Es5Ws5WliCYctyoBbzIJgqSGHKbSg5nbFsQ4/w/wCxqYwhEKO1qc1nf5f9jVqg8CEDzHeSMQoMeEYwgVqUZWq2F3eqZyqZCCiNJ09Uu56v307FU2KaJg8ECrnLbCUJzkxSNkB6b4T9CpIlJsATTHIGQFhWmFY5BjihPU5USUGmlMNcl5WxUQMStF6Caq1mQENRazobioZ0DAeph6WFRSbUQNBylmS7XogegNmW5Qs6wOQFW0LOszoCojW2QA9HpmwQVOPoTVceO7/talhQMjVIba2k5mLqjMABk99KmfxRtn7ba/dcboLAMcOKIKjh1UPrYjuVc/bjGGJkTf8AqgtRjhMcVX7Q9IxSJBHdqqTa+1QRuOF+I965jG7RcdTPfdB2+G9MGucGuAE9VZmHidF5K/FnXku12F6SCpRAJgtAB+EoHsVTgoYlNMqAojKIQEwNGReVYigk8M+E82og21qkKK0XIrKiAVSiRpdLvcn86FWZKBJwKgZTLmKJQL51hrrdRiWc5AY11sVAlpWsyBxzljXpPtFNlSED4qLfaqvOIWxXQWTaoWGqq8V1p1dA+KymKqrGVkem9A+Kiew53QqlpVphjuN7vxKDzf0yxBGNrD/pfcUlU0doObxVh6aD+31v9L7ikqGo5Bef/wBI4NgW6rn8Ztokm/glsRiCqXFYi6C7ZtY6GYRqlXM1c9hq4Oqs6WMEWQELbEShYNxDwOqO1wKxlODKD0PZ1SabSDwTtPEELmNhY8wATxiPh4K8L0Fj2qm2vCrA9S7ZBcDGLYxyqzXso9sguBjxxMDieQ4qkwnpZ23b0n/2WtQLhUa5zD2bNadbM6A9pbGkAQZc0FswxmLYym59R+RjN4vkjLexEXzTEReYi685otbtjaDQYpUabDu6VHUmOzHLr+se6oSY9QFxvEuD1HYXpIzFU8zS2czm2nK/JAc+mH7xp5pAJ+yVZZ0lTcGtaxgDWtAa1os1oaMrQBwAFkQVEBqhS5apytOqgcb9LnyF0AnCEtjMSKbHvdZrGlxuBYCdXEATpcgXChtXbTKDS6pYQSJLRmjUASXWtJIAEi65XBvq4yoytih2bDDsPR3srdJxNQkDOQDLAYElthmEh1WAxYq0xUa17WuJy5xlc5osHZZOUHgDB5gJguWWi0AAACDYAWAnuUEGOWgVjgsa1BNrlF9RScligZpvTNJ6RY1MU0FjTcrfDHcb3KholXmF9Rvd+JQeYenFWMfWHSl9zSXPvqdVc+njv2hW/wBL7ikuec9BGu1VeLwwM81YVHygVBZBSU6ZVnhaZjohOw/JMgwEDjXAKQxCUBWILrCbScwzAKvcD6RMdZwIPmO5cWysVnbkGUHpTHg3Bsl6uJuqTB48NZDTI4E/lwURjwLmfNB0D8aBqYSuO27SoUzVqO3RYAXLjqGtB1J8gLmAqHGbSLgQFzu28I+oA8El1PRpu0iczoHPTvAjkgrtt+kdbFWe93ZtJLKZIOXUNzOgGo8NtndJ15mU8NjXsqirS/VvYczMvsx3+sIscxOa8zKXe6STYSZgWAm9hwC0Ag9R9GPpAdiq/ZPp06ZcJYGl5L3AS5kudGY3cJizSLmJ7JrurvIfgD8V4C7dIIJBEGxu0gyII0IsvYPQn0n+u0SHn9fTH6wD2m6CqOh0dyd0IQdDmbxIPeZ9zlW7V282lLGQ5/H7NOwJLriSJG6I9ZslocHKs256VsYRTFTs2vBPbG2YDISKRIIEte4tqlpYSwtEkyOBxe1mF5LQeydEtktbVc129OYuIZDo0k3bIBAQdJgcC/F5sRiSX0SXdmACTWuQxzmtHqNk5WgAOImIJzW+PxZptqPrPax8DNmIEN1aGfbEkkxMukey1cNiPSfE1CC17aYHquYwA8t113Gx9kgW4cMwD203iq8l7xcZ98zMgmdDyaLcTJiA7ClXrNvJLSOoEeIEH8lYYPbOVpEGevBVOH9I8jSXwS4S0H1QPacb8whVvTGgXH9XZ0AzfTiCND4IOxw+MkSQmGvBK4nYm2hUrFoe2mGiWhxgED1gS43JF7rvtlmm8HKQTxANx/JAMMlCfSgqwq4eDuqIw5PBApTppqlQTtLApkYVApSw6s6Aho+eKB2cJmnoEHj/ANID/wBo1/8AR+4pLnXVVefSI79p1+6j9xSXOOcgl2i0XqBKC56BkFQJUA9SQEzrRcgOeVjXoDStzZBNSEM4hA8zFkWkxyR6ONJsVVOqIlJ5lBb50vjqpyEM9YggHl1+eMKIqKL6iDlS0iQRHAg8IWB0aJ/G4Vzsz+WgjeyjieseMcoASAA8efBBkIzcSQ8PaACCDuyBNp00Bi4HPlZBhalB0W1sTTxNU/V6RbTtUINshdvOpmoTcSXQSHETaZgJVQGwHkPLQAIADRAgW9o9/kOG9kbTYwGm9upnNJF9IdyHUDv5ieLwBdUhl2kSDPDjMckA2Vyb6rWa91bYbYgLQXOv0QcRsEgSHtdHC4PhwlAjj8SCLcOqVoVzMBMVabTNo7lLZ2AGYvcbN0g3Jju0QSwmDqFweWnLrfj4arsPRva76NUOuJsZ0gyO+0z4BclisZplJtpdTp7aeDDhyufig9ywmNFRjXDkPOJTVF0rh9l7e/U0mzlytFo9Ym5Pium2Xj87Z+YQXuHN0ykaT+Kba6yCRU2qtqbbohwbnBJ5XHmnqdQEAiCDofcg8a+kcftKv3UfuKS5ouXTfSWf2lW/ho/cs/JchUegI6qhOehrIQHpPRqtSAlaRujVrhAI1loVlAsK06kUEi+VtrVhpQsL0GwUUVQEqXrUoHm4lROISpKi16Bh9f5CrH08t7XNwNBxhOgoeIaC358eKBVuHe6SAYuZ0A46mygypHAE8Cbx1A0nqdO+4nXxDnRmOgAju/FBKA9SrmuZLtP6zr0Tmy9p1KRgCWu9kjXq3zGmvkUHZzmgmfWtlPAde8GCrXDn7V8thOo5dxAMQPygL7DMNQCd03trZBxWyKpG4ffHzwStLH5eMaX+e9ExHpe1lP8AVkOeRrwbOkjj3H+RCrpbOczNmaQQYvPC8jmivqsAiDHj8VVfput2naOe5995rnEsdIIIjRoIJAgW4aItZ3aZjTJgGBOsaifI+RQFZQYSYJFpJN5vbTRY0iWk3kxGvzZRo7JrvAyiQZ46C1/elnZ6Li10g/mg6Zm0A0j3clf7K9IH038MvGfwXB0sWXRzEK4AJcCNTbW0/ig9R2X6X03TnsOBEnwiOuqtsXtNpp7rmnMJB4RzXlmCwjtSY79OllcCqcsSgX2timskteS4HwXf+h9YuwNBx1If97UC8/GzBVPC/M+Wq9F9GcAaOEo0yZyh9+c1ajv/ALIPL/pO/wDU6v8ABR+6auRqrrPpKBO1K/8ADR+5pn8VytYoFyVIOQazlA1CgcohNZRF0hRqwJ+SivqkhBleuBogHESgV0NjeJNggd7SUvUqXUi7kguag32qIyqln2KLTZJsgO56g7omW4eBdDcxBENMKRpyIP8ARY4qQcgSOFdy/JSbgTxIHvTVOu02CKaZiUCFTDZSCDI4HqrDCmbu0Fu6Pn+qHMi4+eaWdum/9UFjiGOqDKwS5zgAOJk5QB1OipCL3t+H5Kw+sRf5+bo21Kza2RwaRWIy1iSMrnSAyoB7LnD1p9oE2lBVkRI5eUeFu5HwOKDCQ71fOOsaT1QjSjXU8LzrAtxW8hYQXNI6IO22Ni3FsubkFiwEy8zcudykmYnidELauzu2ioRdvH7Q6qkwfpM4VG5gBTnetLiCCJzHkTNo0XR0cUZkOBHv8eqCmGy2u9XXRWOC2bUpulzJmIiDfr8wrJ5AE0wJNyRbvslm4sjWUBa1YixEFbq4sxKi/aYA3fHrosZiGvgmGkaaie+LIDUMQXcYC9O9GT/Y6PGzvvHrzTtmU7OM+Egea9I9FntODolvqw+P+7UQeYfSKf2niO6j/wAeiuXrDVX30nViNqYgD/4P+PRXKivZAOo0nRaFIp8UQxoLrkocHV270i6CFKisIWsTjBaDChTq5u9BlRiVd0T1ckRy46XQS3NcIIUmKLqcFGa0hEA5oEK4un8Ayyx2Hm6dwVENCDDTtdAfh0+6oALJN+KvCDbcLa6V2i4CnHMjl38D8wm34gEawq5+03CRAINiCDBEyJh86wddQEC2FqZTPT4kK7o1mlsyBz6cFRtqkTHEQbDnNpFvBHo1RoZjjb5lA5jGRdviRcCdJ4CYMdxSRaeU8+QmwkrpKOzqJawsdTdmtDXEu0nfYWhwAy3kKvxmDAeASBEWBAywAHcNbRME27kGtmbOmSYNhGlpJaNSACTYTxWnbRo0J7JrK1SZa57SaNIcOzpkxVd/jcI0jNqZms2+ljYXi/IcO8knqk61FsaQgrqldznZnOJcTObjPCOSu34b61S7Rv71gh7efUDkRMeIVK+iRcpjZuPdRqB7b8CPtA6tQK5VabOxLpbF417hqrzaeyaNZjatKBnuAPacRJB+yfxEc4T2VgAx5JERz49Pnkgv8PiWloOhdfzR+xnqCqpjxmj+iOMfGpQN/oZj5mRwtr0QjsaIh0xMAi8HqkNnelTXHIWlpPqxLsx5aCD5hWbsYYnmLf0QK42gc0vMgXiNT3r1L0MM4CgelTy7arC8mxWMDiA7uE8OvLxXrXoZRy4Gi0ODo7S7TIk1qjiJHETB6hB5T9JwJ2rieUUP+PRXPUNnieq6D6Um/tTEHpQ/49FUGHx0RNuvJBvaJL3AAEga6xA7tEnji4k8vcrfEVxk3T8/MqmFTMCNI9/80C7WEp3BUMpk2kGxWsPTDbkiTaB7ky2kBAc4zxjx6IAOZJtfpbxtw8VIeXeE0MOA/MIAAuOiWxVW8fz179EGxE6qQaEOjhCWyCJnvt3+KZLsjTlJBkXIk+EDRBGnQLjuiw8pTLKcWkTyn5+QkTtEgG46cCeJ6cfek24uXbxMXg8ZggH55ILR0mwI75tCUrYR9yLjmOvyVtmNYDujWBc/nojumGgmAL2j1YFgOdvegQykkA271qrhwrGpUM+qXceBjoJFku7CknXUxbny/mOaBbZmzHV61Oi0hpqPawF0hoLjEmATA10Oittrej7sNVbSltYmL02vc2SGuyS5rTMPYbW3tZa4BepRcwNjUWtIcToSBqe/qi18bWcymO1eRSIcwEwGubmAItqMztTxKAO0cC6iXNcMrmxIAmJmBna8sd4Dhqlu2gWAhaxOJdUjNGbiQ1rRbdG60ATe54pp2CDbFw0niPw6oFXMzHWAbePK2oRa9QFoy3i0n5urXC4JhbwIN+F/BNNosboGgnpryQcq6jN581KngSQSTA85XRjB0oO60k9Phy8EJuz7RwnmgrsJVdSG6SM2h1a6DpBsT7xfSb2tGpDi5xFwBBmZ1uOGqb+osABAbEAOaW5qbwPtt4nk4EOHAhBxmzQ52beLWtENc4EsjgHxmc0jncWmdUG2svPP4KFWlEn4o1TByyGm+vj1HLuVU/EVAS1wnggVfSaHS1u9c5b3sZ6NRxjajmt0toG2HP8AFDr0szQC9wawzEAxMXjV2luV44yfCBpA6a90/BAu+oTYyF7f9GNONm0hGjq331Qry3INIHl5/BeufRs0fUGAQIfV0/6jkHm3p/s81Np4k8JpDyw9Fc7W2TDeE/PFd16XsH1+v1dT+5pBcW7awIGejXbIH92Xa8QZE8PLW9gqHhzWxBPIjh3pU2dIETaPyXR/WcIRBxDmH/Hhy3/9ConYVF7ZbiqDhqbvbEkgSIJBtogoKlSCE2CHkuFwIJgi3LXuR6uyAGfvaLjw3n37yWABIDBlvtNH8L2x8UDlevA43v70nXcDHkjswpMS5pH8TZ8plWGFwbLTBnuJ6IKoVhlAJvNh05KB2gQIi0RY89V1OLwuHpUw6o3WQ0NAL3niALDqSbCe4Hl8eWOfusDBE5QSYvqSdTqLR6uiATK0iARF7EDj4IbHAAggTOp4c4hEpYaTwjxPwVvR2dTgl9TDkj/HXDjPEAUSHW4TNkCGFwYqOgxYaTB1GvmmntDCA05osAfDTyFkzi6TacZHMfqCWdoRoeL2NJsErWpZDMzMkHh33CCvr4dwLiTz8Z6JrD4js2kCCQZzC9oAt3HqsrNLmg6n596TqVYibuBGsQQBH5IC4PHkElzrHgeviojaZB0nWxM+U6KGHw4cTcNB4ngpN2cXOytI01PPrx8kDeFaH75tHC0Hqb8D5pd2JzuM6GYjjF4+eqawGEeGlpDcpvM2I4tJEkcPNAGyT6wmL/GLe5Bo4otgB0HlFgO+VbHKDDg5x4b4bP8Al4JDDYRgDZZJdrrAEkT0mBw53RarXVDIYS64FxOkkgzrayCVbF7wDd0ngXC5PKwtCKw1HCeFr346KFN3ZFxfZ/qSBJzSJ3uBnh+SBiGF27Gpz3AMTFpd0AOvCOqCz/SzWNhxg6xqfIIdPa5mw4zvWnyJTOE9GHOeGsaKk5YaMzs4gAkXzRp330vFa/Blz+yOVrsxpiIbccDMCR3lA1Vx72g3AN/HzCJs7F0nPAc3MSZMknxiYsY/I6KqxOAqXB9nUlzWW4S18OGhvobJrBtdQa7cBJgEkyf4WwOt7j4IOt2ZgsD2b+0FNjwHNzvqRqCAWF74sdQOXVcXQp1qBnK4MNpLSGHmMxEEG/v5FGwO0iHipRDRUAdDoDi0xBO8DeONyJstP21jCwuFasROVwz5mQZhpYZa68m4QWmHpbgdoXZiAeQgADiZIqXvYBeu/RkP7A3+OofMz+K8LwT61LLkdUYXQ85HNcCJi7RIDrxDhIzAReF7t9F+PNfCVHPcCW13NDmtazMMlNwJazdB3r5YFtAg8+9OsViBj8R2dKoWhzBmFAvH7mkbOiOfNc+NqYmT+rqkRp2RaOrjuk/BenekeCqGu9zDF26tJ/u2AxpyhVZ2VN8wjQh0NNuWclgBtwnXSbB57Ux+K07Mi8EZCDfQXdr4JOqysZz0mE8306djqdbcF6XR2aacgBoBFw1oDTMzq3K0dIJ0utVsE1tgwSNIDeVtWGNdfIBB5cNl1DfsGct1uXp7BCi/Y9RskscI5GB5kkdPzXqFHDgQA2mSQfZaLaEOIaS6x528ZRPqtQ6F7I+yRI4kmHOE9NbcUHl2Gw1U2YM3Pfme/eHwCcbgsSST2TDyaWHjyGbrxPmu/qbMa4jO50tmM1Vxc3TRgO75AfBY7ZTY9UOGhJbvEf4SXkAd44eQcERWzl7qOHJMNa0tAbTiTDGh9r66k89UKpsWq+SOyOYgkMcyBGjRvZoAPqj3mF6M3ZLAMzd2RE5aZPgQC0nhYLTtj2JGYudrmqU9bGZyAnTTS+mqDhG7GxIaAKDWxzoa8yXvEm/EnyWv0Pi9P1YGpnsxbTSxjwuu+p7Hv67gYiJERqAAzLInmEb9HFpsbARENHTQAD+pQeb/AKDxFT2mEWnK4mNRMAbvjzstP2DXBiQY6mBw9ptr8dF6PVwRLYF23Amq4dI3mv8AceXegHZYkZiCDpLg4CANBUBnrpqIAQednY9fQOYItEtB484Uavo5Ujfq0wOoqd2opx5Er0RuCpZnRli/6sZCWgwI3QHRe0myYdskgyyQIFg2iwM6yQDmH43hB5vS9Eqxbqcpk2Y4g5Nb8CDaIHhZFp+iVW8OfA1IY4xxkizg3rECdV6Lhdmm5Du0JuS/s6l4AO8JIj7Jte4hH+r1A0DKxt7w2mRE3s6BJB1yiemiDz6j6LVJEVc4JBBYA68Dh2ouICfb6NVWznqtaTqH08PIA9Y5TUsN7lddtSwrib0hcQXh1PMSebQ0A89f5utwhbAAAGoGQdb6dT5+YcPW2XWc0NHZ3BBIw1KTebZDDI1ve9uIQW7FqBnrUeUmlQJIJ3SD2bqhB4RrfpHfuw+b15I42J+Akd4vfyg6lDXGmwyXGQWhmY8/UcALAezaegQcR+gq4Abuuafs0RViDrl5GNSAbiwuran6Ougw8yLjNg8GASNLPotAgx7RsPLoqb35CXtqNIF95uUWM5MgLn8LuBt5IlMhwnNluQM5qD/xw2TYRfrKCnobJIsQXZRAHYYZjDETc0SWkm8g872RBsJ0hxe0kAtBqYbCuABmYeKQcRpy4XVo2s0esWuOhGR5Iv7IgmPiiZTP7uk0EEhxDzcyJIFO3CQXA63QVI2BJu5haIDW9lT4QRZzHSJEC5AnwB27FcWOYahdm+wKdMlomG5xRllybtMwTzKumvi0gniWtIHfBeT7yjtAPXxKCiw+xuzdmbuvgjtB2faaBpDqjhJmBczKMdjPcf3lQWHtSeRaIywNDrGlhCtnsBi/gYg+Yv5rbqcXkiOWSL/xD4IKt+xt4OL8Q4jQdu6BaARviDc8SVbei2y6eEomnSblaXF0QNS1reH8I1upBpI1ce/J+ATWF0sCL8RHK6Cvx+znOqOIbIMQcwEboba4SY2NU+xE/wCIe/eM6rFiAR2NV+wf+4IHQNJMd6WfsGvMtpAc5yEn/wAgnzCxYgM3Y1f7N7X/AFdvOobeMrKuw65Aho10LaLhryLx7oWLEEP0BiCLsZaYl2ThwFOo4C/KPzylsHEtJ3WQdAHCBaNbE+MrFiCbtjVyf3Z677I8LyfnRRdsKvoKYHc9jovrvEDTkCsWIJ09g1rlwB1gSweJjU+aIdj1jowAci4H3AifMR1WLECtb0frAlzaQJIuRiHUyYiAQRpr7R5QUN2xsQP7moZInLXp2Eni98nu4ybLFiCVbY1b/wBsXRp+spyeMznHXjfopUti1QLYZ4B9knC8II/vyBoed9YW1iAlPZ+I07AxJjNUotA5WZmPjKYo7JrzvNYBwh0nuM5R88FixAvXweINm0XHrnp0j4Za7p8Y/JrAbMqAb4fPXsz5Fr5PitrEBTgnz6j5Gl6YHnnJA80uMBiQ72o/0SOeog+49FixASpgcQPZDv4CwnxFR1MdLFQpYXE3mi0aXNRjXG0HcYXgeLzr0WLEDDMFXt+7A4iJMdN4AHzUm7LeNHn/ADQ73SB7lixAZmzjGvGfVb5cfijfVjwt1EfitLEGhhXcXE94YfgAidienksWIAs2c0HMcxJ45svhuZZHfKbptgfzn4rSx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76" y="1059712"/>
            <a:ext cx="4383024" cy="1828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Part Three: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86200" y="2971800"/>
            <a:ext cx="4913313" cy="14548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Giant Awakens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586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“I fear all we have done is awaken a sleeping giant, and filled it with a terrible resolve.”</a:t>
            </a:r>
            <a:endParaRPr lang="en-US" b="1" dirty="0" smtClean="0"/>
          </a:p>
          <a:p>
            <a:r>
              <a:rPr lang="en-US" dirty="0" smtClean="0"/>
              <a:t>Attributed to Admiral </a:t>
            </a:r>
            <a:r>
              <a:rPr lang="en-US" dirty="0" err="1" smtClean="0"/>
              <a:t>Isoroku</a:t>
            </a:r>
            <a:r>
              <a:rPr lang="en-US" dirty="0" smtClean="0"/>
              <a:t> Yamamoto</a:t>
            </a:r>
          </a:p>
          <a:p>
            <a:r>
              <a:rPr lang="en-US" dirty="0" smtClean="0"/>
              <a:t>December 7, 1941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t1.gstatic.com/images?q=tbn:ANd9GcRS8o2ps-9CgILiAXiyMeJv898vgfYnlIa3NjfCVZ3LR1M_BhHk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2209800" cy="327377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During this period, Japan is a “</a:t>
            </a:r>
            <a:r>
              <a:rPr lang="en-US" sz="2400" b="1" dirty="0" smtClean="0">
                <a:solidFill>
                  <a:srgbClr val="FF0000"/>
                </a:solidFill>
              </a:rPr>
              <a:t>constitutional monarchy</a:t>
            </a:r>
            <a:r>
              <a:rPr lang="en-US" sz="2400" dirty="0" smtClean="0"/>
              <a:t>” headed by an Emperor.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2362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Depression causes the civilian government to become unpopular.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657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Japanese constitution gave the Army and Navy too much power.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49530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military sees conquest as a means to stop the Depression.</a:t>
            </a:r>
            <a:endParaRPr lang="en-US" sz="2400" dirty="0"/>
          </a:p>
        </p:txBody>
      </p:sp>
      <p:pic>
        <p:nvPicPr>
          <p:cNvPr id="20482" name="Picture 2" descr="http://t0.gstatic.com/images?q=tbn:ANd9GcSWOyb99j9zExZOW8rTT0Z35CjDyAS9z46F79Q1fmUPVJCBKOFI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1981201" cy="2521529"/>
          </a:xfrm>
          <a:prstGeom prst="rect">
            <a:avLst/>
          </a:prstGeom>
          <a:noFill/>
        </p:spPr>
      </p:pic>
      <p:pic>
        <p:nvPicPr>
          <p:cNvPr id="20486" name="Picture 6" descr="http://t2.gstatic.com/images?q=tbn:ANd9GcTZxkVBbCkn9qd8wzUm5KKHaADdiEUgx5JNL7XUOXedoJc6XBdk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667000"/>
            <a:ext cx="1741593" cy="2514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5288340"/>
            <a:ext cx="4191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Japan does not become totalitarian, however. 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6096000"/>
            <a:ext cx="550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Simply </a:t>
            </a:r>
            <a:r>
              <a:rPr lang="en-US" sz="2400" b="1" i="1" dirty="0" smtClean="0">
                <a:solidFill>
                  <a:srgbClr val="00B0F0"/>
                </a:solidFill>
              </a:rPr>
              <a:t>militaristic</a:t>
            </a:r>
            <a:r>
              <a:rPr lang="en-US" sz="2400" b="1" dirty="0" smtClean="0">
                <a:solidFill>
                  <a:srgbClr val="00B0F0"/>
                </a:solidFill>
              </a:rPr>
              <a:t> and </a:t>
            </a:r>
            <a:r>
              <a:rPr lang="en-US" sz="2400" b="1" i="1" dirty="0" smtClean="0">
                <a:solidFill>
                  <a:srgbClr val="00B0F0"/>
                </a:solidFill>
              </a:rPr>
              <a:t>nationalistic</a:t>
            </a:r>
            <a:r>
              <a:rPr lang="en-US" sz="2400" b="1" dirty="0" smtClean="0">
                <a:solidFill>
                  <a:srgbClr val="00B0F0"/>
                </a:solidFill>
              </a:rPr>
              <a:t>.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Soviet Union (née: Russia)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Review: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1917, near the end of World War I, a massive 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communist</a:t>
            </a:r>
            <a:r>
              <a:rPr lang="en-US" sz="2400" dirty="0" smtClean="0"/>
              <a:t> revolution topples the Russian government.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295400" y="2514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Bolsheviks</a:t>
            </a:r>
            <a:r>
              <a:rPr lang="en-US" sz="2400" dirty="0" smtClean="0"/>
              <a:t>, as they are also known, seek peace with Germany. </a:t>
            </a:r>
            <a:endParaRPr lang="en-US" sz="2400" dirty="0"/>
          </a:p>
        </p:txBody>
      </p:sp>
      <p:pic>
        <p:nvPicPr>
          <p:cNvPr id="24578" name="Picture 2" descr="File:Kustodiev The Bolshev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71800"/>
            <a:ext cx="4876800" cy="35722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35814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revolution leads to a “</a:t>
            </a:r>
            <a:r>
              <a:rPr lang="en-US" sz="2400" b="1" dirty="0" smtClean="0">
                <a:solidFill>
                  <a:srgbClr val="FF0000"/>
                </a:solidFill>
              </a:rPr>
              <a:t>Red Scare</a:t>
            </a:r>
            <a:r>
              <a:rPr lang="en-US" sz="2400" dirty="0" smtClean="0"/>
              <a:t>” in the United States and Western Europe.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Soviet Union (née: Russia)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Until 1924, the Soviet Union is run by </a:t>
            </a:r>
            <a:r>
              <a:rPr lang="en-US" sz="2400" b="1" dirty="0" smtClean="0">
                <a:solidFill>
                  <a:srgbClr val="FF0000"/>
                </a:solidFill>
              </a:rPr>
              <a:t>Vladimir Lenin</a:t>
            </a:r>
            <a:r>
              <a:rPr lang="en-US" sz="24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1828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a nearly successful assassination attempt, Lenin, at the suggestion of </a:t>
            </a:r>
            <a:r>
              <a:rPr lang="en-US" sz="2400" b="1" dirty="0" smtClean="0">
                <a:solidFill>
                  <a:srgbClr val="FF0000"/>
                </a:solidFill>
              </a:rPr>
              <a:t>Josef Stalin</a:t>
            </a:r>
            <a:r>
              <a:rPr lang="en-US" sz="2400" dirty="0" smtClean="0"/>
              <a:t>, begins the “</a:t>
            </a:r>
            <a:r>
              <a:rPr lang="en-US" sz="2400" b="1" dirty="0" smtClean="0">
                <a:solidFill>
                  <a:srgbClr val="FF0000"/>
                </a:solidFill>
              </a:rPr>
              <a:t>Red Terror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pic>
        <p:nvPicPr>
          <p:cNvPr id="27650" name="Picture 2" descr="http://upload.wikimedia.org/wikipedia/commons/thumb/b/b9/Lenin.jpg/225px-Le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2362200" cy="3118104"/>
          </a:xfrm>
          <a:prstGeom prst="rect">
            <a:avLst/>
          </a:prstGeom>
          <a:noFill/>
        </p:spPr>
      </p:pic>
      <p:pic>
        <p:nvPicPr>
          <p:cNvPr id="27652" name="Picture 4" descr="http://upload.wikimedia.org/wikipedia/commons/thumb/a/aa/Tov_lenin_ochishchaet.jpg/200px-Tov_lenin_ochishcha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0400"/>
            <a:ext cx="2133600" cy="30617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05600" y="33528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Red Terror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A campaign of murder and terrorization aimed at the political enemies of the Communist Party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Soviet Union (née: Russia)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1924, Lenin dies and is succeeded by Josef Stalin.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828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Stalin has almost absolute power over the Soviet State. He uses this power to attack political rivals.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2743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Purges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(“The Great Terror”) </a:t>
            </a:r>
            <a:endParaRPr lang="en-US" sz="2400" dirty="0"/>
          </a:p>
        </p:txBody>
      </p:sp>
      <p:pic>
        <p:nvPicPr>
          <p:cNvPr id="28674" name="Picture 2" descr="http://www.scrapbookpages.com/poland/majdanek/OldPhotos/MajdanekLa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4457698" cy="2971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5000" y="3733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Labor Camps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(“Gulags”)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4648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Secret Police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Censorship &amp;</a:t>
            </a:r>
            <a:br>
              <a:rPr lang="en-US" sz="2400" dirty="0" smtClean="0"/>
            </a:br>
            <a:r>
              <a:rPr lang="en-US" sz="2400" dirty="0" smtClean="0"/>
              <a:t>Domestic Spying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World War I, Italy suffers.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752600"/>
            <a:ext cx="520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Burdened by debts from the war. </a:t>
            </a:r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895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Depression means returning veterans have no jobs.</a:t>
            </a:r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3276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A growing Communist movement in Italy.</a:t>
            </a:r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810000"/>
            <a:ext cx="790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1919, Benito Mussolini forms the “Fascist Party.”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267200"/>
            <a:ext cx="332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Highly </a:t>
            </a:r>
            <a:r>
              <a:rPr lang="en-US" sz="2400" b="1" dirty="0" smtClean="0">
                <a:solidFill>
                  <a:srgbClr val="FF0000"/>
                </a:solidFill>
              </a:rPr>
              <a:t>Nationalistic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4648200"/>
            <a:ext cx="3249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Anti-Communist &amp;</a:t>
            </a:r>
            <a:br>
              <a:rPr lang="en-US" sz="2400" dirty="0" smtClean="0"/>
            </a:br>
            <a:r>
              <a:rPr lang="en-US" sz="2400" dirty="0" smtClean="0"/>
              <a:t>     Anti-Socialist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410200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Anti-Democratic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upload.wikimedia.org/wikipedia/en/thumb/4/40/National_Fascist_Party_logo.jpg/175px-National_Fascist_Party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267200"/>
            <a:ext cx="1666875" cy="228600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62000" y="2514600"/>
            <a:ext cx="6370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Weak and ineffective central government.</a:t>
            </a:r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133600"/>
            <a:ext cx="5064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Given no territories by the allies.</a:t>
            </a:r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1924, Mussolini and his </a:t>
            </a:r>
            <a:r>
              <a:rPr lang="en-US" sz="2800" dirty="0" smtClean="0">
                <a:solidFill>
                  <a:srgbClr val="FF0000"/>
                </a:solidFill>
              </a:rPr>
              <a:t>Black Shirts </a:t>
            </a:r>
            <a:r>
              <a:rPr lang="en-US" sz="2800" dirty="0" smtClean="0"/>
              <a:t>lead a </a:t>
            </a:r>
            <a:r>
              <a:rPr lang="en-US" sz="2800" dirty="0" smtClean="0">
                <a:solidFill>
                  <a:srgbClr val="FF0000"/>
                </a:solidFill>
              </a:rPr>
              <a:t>coup d'état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29698" name="Picture 2" descr="http://upload.wikimedia.org/wikipedia/commons/thumb/a/a4/Mussd.jpg/200px-Mus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4239696" cy="2819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648200" y="21336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Mussolini is becomes “</a:t>
            </a:r>
            <a:r>
              <a:rPr lang="en-US" sz="2800" i="1" dirty="0" smtClean="0"/>
              <a:t>Il Duce” – </a:t>
            </a:r>
            <a:r>
              <a:rPr lang="en-US" sz="2800" dirty="0" smtClean="0"/>
              <a:t>“The Leader”</a:t>
            </a:r>
            <a:endParaRPr lang="en-US" sz="2800" dirty="0"/>
          </a:p>
        </p:txBody>
      </p:sp>
      <p:pic>
        <p:nvPicPr>
          <p:cNvPr id="29700" name="Picture 4" descr="http://upload.wikimedia.org/wikipedia/en/thumb/9/97/Benito_Mussolini_Roman_Salute.jpg/200px-Benito_Mussolini_Roman_Salu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3429000" cy="2554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Within a few years, Mussolini is in total control of Italy.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2209800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Bans other political parties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Creates a </a:t>
            </a:r>
            <a:r>
              <a:rPr lang="en-US" sz="2800" dirty="0" smtClean="0">
                <a:solidFill>
                  <a:srgbClr val="FF0000"/>
                </a:solidFill>
              </a:rPr>
              <a:t>Police State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State control of businesses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State control of the press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Heavy use of </a:t>
            </a:r>
            <a:r>
              <a:rPr lang="en-US" sz="2800" dirty="0" smtClean="0">
                <a:solidFill>
                  <a:srgbClr val="FF0000"/>
                </a:solidFill>
              </a:rPr>
              <a:t>propaganda</a:t>
            </a:r>
            <a:r>
              <a:rPr lang="en-US" sz="2800" dirty="0" smtClean="0"/>
              <a:t> &amp; terrorism to maintain power.</a:t>
            </a:r>
            <a:endParaRPr lang="en-US" sz="2800" dirty="0"/>
          </a:p>
        </p:txBody>
      </p:sp>
      <p:pic>
        <p:nvPicPr>
          <p:cNvPr id="30722" name="Picture 2" descr="http://upload.wikimedia.org/wikipedia/commons/thumb/a/ad/Flag_of_Italy_%281861-1946%29.svg/175px-Flag_of_Italy_%281861-1946%29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2963333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4191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Flag of the Italian “Empire”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528</TotalTime>
  <Words>1162</Words>
  <Application>Microsoft Office PowerPoint</Application>
  <PresentationFormat>On-screen Show (4:3)</PresentationFormat>
  <Paragraphs>167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The Road to War</vt:lpstr>
      <vt:lpstr>Part One:</vt:lpstr>
      <vt:lpstr>Japan</vt:lpstr>
      <vt:lpstr>The Soviet Union (née: Russia) </vt:lpstr>
      <vt:lpstr>The Soviet Union (née: Russia) </vt:lpstr>
      <vt:lpstr>The Soviet Union (née: Russia) </vt:lpstr>
      <vt:lpstr>Italy</vt:lpstr>
      <vt:lpstr>Italy</vt:lpstr>
      <vt:lpstr>Italy</vt:lpstr>
      <vt:lpstr>Germany</vt:lpstr>
      <vt:lpstr>Germany</vt:lpstr>
      <vt:lpstr>Germany</vt:lpstr>
      <vt:lpstr>Germany</vt:lpstr>
      <vt:lpstr>War Begins in Asia</vt:lpstr>
      <vt:lpstr>War Begins in Europe</vt:lpstr>
      <vt:lpstr>Germany invades Poland </vt:lpstr>
      <vt:lpstr>Part Two:</vt:lpstr>
      <vt:lpstr>Isolationism Becomes Difficult</vt:lpstr>
      <vt:lpstr>Isolationism Becomes Difficult</vt:lpstr>
      <vt:lpstr>The Neutrality Acts</vt:lpstr>
      <vt:lpstr>Growing Interventionism </vt:lpstr>
      <vt:lpstr>December 7, 1941</vt:lpstr>
      <vt:lpstr>Part Three: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War</dc:title>
  <dc:creator>End User</dc:creator>
  <cp:lastModifiedBy>Jones</cp:lastModifiedBy>
  <cp:revision>13</cp:revision>
  <dcterms:created xsi:type="dcterms:W3CDTF">2006-08-16T00:00:00Z</dcterms:created>
  <dcterms:modified xsi:type="dcterms:W3CDTF">2017-01-03T22:00:49Z</dcterms:modified>
</cp:coreProperties>
</file>